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6" r:id="rId2"/>
    <p:sldId id="288" r:id="rId3"/>
    <p:sldId id="289" r:id="rId4"/>
    <p:sldId id="270" r:id="rId5"/>
    <p:sldId id="263" r:id="rId6"/>
    <p:sldId id="258" r:id="rId7"/>
    <p:sldId id="283" r:id="rId8"/>
    <p:sldId id="296" r:id="rId9"/>
    <p:sldId id="297" r:id="rId10"/>
    <p:sldId id="298" r:id="rId11"/>
    <p:sldId id="294" r:id="rId12"/>
    <p:sldId id="300" r:id="rId13"/>
    <p:sldId id="301" r:id="rId14"/>
    <p:sldId id="261" r:id="rId15"/>
    <p:sldId id="271" r:id="rId16"/>
    <p:sldId id="303" r:id="rId17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43" autoAdjust="0"/>
  </p:normalViewPr>
  <p:slideViewPr>
    <p:cSldViewPr snapToGrid="0">
      <p:cViewPr varScale="1">
        <p:scale>
          <a:sx n="94" d="100"/>
          <a:sy n="94" d="100"/>
        </p:scale>
        <p:origin x="72" y="1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BD878-C812-4740-B463-9B33E50D346F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36035-11AE-4370-8CC1-A1CBDFB6406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2737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45 s → share → popsticks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59F6-AA9E-446E-AB94-77EEC8EE765E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3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45 s → share → popsticks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59F6-AA9E-446E-AB94-77EEC8EE765E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049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11/09/2020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88" y="720000"/>
            <a:ext cx="8559835" cy="6138000"/>
          </a:xfrm>
        </p:spPr>
        <p:txBody>
          <a:bodyPr>
            <a:normAutofit/>
          </a:bodyPr>
          <a:lstStyle/>
          <a:p>
            <a:r>
              <a:rPr lang="en-AU" dirty="0"/>
              <a:t>A lever is a solid rod or bar that is supported at a turning point called a fulcrum.</a:t>
            </a:r>
          </a:p>
          <a:p>
            <a:r>
              <a:rPr lang="en-AU" dirty="0"/>
              <a:t>For each of the following levers, label the fulcrum.</a:t>
            </a:r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4B48AD-540E-4F02-9B90-1FB1423EA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162098"/>
              </p:ext>
            </p:extLst>
          </p:nvPr>
        </p:nvGraphicFramePr>
        <p:xfrm>
          <a:off x="9514800" y="4135531"/>
          <a:ext cx="2605964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lever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baseline="0" dirty="0"/>
                        <a:t>a solid rod or bar supported at a turning point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fulcrum </a:t>
                      </a:r>
                      <a:r>
                        <a:rPr lang="en-AU" baseline="0" dirty="0"/>
                        <a:t>(</a:t>
                      </a:r>
                      <a:r>
                        <a:rPr lang="en-AU" i="1" baseline="0" dirty="0"/>
                        <a:t>noun</a:t>
                      </a:r>
                      <a:r>
                        <a:rPr lang="en-AU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the turning point of a lever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" descr="http://assets.wh.cdnds.net/images/1753/wheelbarrow-shutterstock__big_4x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1" y="2202242"/>
            <a:ext cx="3595892" cy="269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pixabay.com/get/e831b90d2ff71c22d2524518a33219c8b66ae3d110b4184593f3c07f/archimedes-148273_12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82" y="4117626"/>
            <a:ext cx="3760206" cy="18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lipart-library.com/data_images/422317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7691" r="11668" b="6776"/>
          <a:stretch/>
        </p:blipFill>
        <p:spPr bwMode="auto">
          <a:xfrm>
            <a:off x="7896981" y="1941776"/>
            <a:ext cx="2866615" cy="220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682300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FOIL stand for?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248434"/>
              </p:ext>
            </p:extLst>
          </p:nvPr>
        </p:nvGraphicFramePr>
        <p:xfrm>
          <a:off x="9514800" y="1403839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aseline="0" dirty="0"/>
                        <a:t>What class are each of these levers?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Remembering lever classes</a:t>
            </a:r>
          </a:p>
          <a:p>
            <a:r>
              <a:rPr lang="en-AU" dirty="0"/>
              <a:t>The three classes of lever can easily be remembered using the acronym </a:t>
            </a:r>
            <a:r>
              <a:rPr lang="en-AU" b="1" dirty="0"/>
              <a:t>FOIL</a:t>
            </a:r>
            <a:r>
              <a:rPr lang="en-AU" dirty="0"/>
              <a:t>.</a:t>
            </a:r>
          </a:p>
          <a:p>
            <a:pPr lvl="1"/>
            <a:r>
              <a:rPr lang="en-AU" sz="2800" dirty="0"/>
              <a:t>Class 1: </a:t>
            </a:r>
            <a:r>
              <a:rPr lang="en-AU" sz="2800" b="1" dirty="0"/>
              <a:t>F</a:t>
            </a:r>
            <a:r>
              <a:rPr lang="en-AU" sz="2800" dirty="0"/>
              <a:t>ulcrum in the middle</a:t>
            </a:r>
          </a:p>
          <a:p>
            <a:pPr lvl="1"/>
            <a:r>
              <a:rPr lang="en-AU" sz="2800" dirty="0"/>
              <a:t>Class 2: </a:t>
            </a:r>
            <a:r>
              <a:rPr lang="en-AU" sz="2800" b="1" dirty="0"/>
              <a:t>O</a:t>
            </a:r>
            <a:r>
              <a:rPr lang="en-AU" sz="2800" dirty="0"/>
              <a:t>utput force in the middle</a:t>
            </a:r>
          </a:p>
          <a:p>
            <a:pPr lvl="1"/>
            <a:r>
              <a:rPr lang="en-AU" sz="2800" dirty="0"/>
              <a:t>Class 3: </a:t>
            </a:r>
            <a:r>
              <a:rPr lang="en-AU" sz="2800" b="1" dirty="0"/>
              <a:t>I</a:t>
            </a:r>
            <a:r>
              <a:rPr lang="en-AU" sz="2800" dirty="0"/>
              <a:t>nput force in the middle</a:t>
            </a:r>
          </a:p>
          <a:p>
            <a:pPr marL="457200" lvl="1" indent="0">
              <a:buNone/>
            </a:pPr>
            <a:r>
              <a:rPr lang="en-AU" sz="2800" b="1" dirty="0"/>
              <a:t>	           L</a:t>
            </a:r>
            <a:r>
              <a:rPr lang="en-AU" sz="2800" dirty="0"/>
              <a:t>evers are</a:t>
            </a:r>
            <a:r>
              <a:rPr lang="en-AU" sz="2800" b="1" dirty="0"/>
              <a:t> </a:t>
            </a:r>
            <a:r>
              <a:rPr lang="en-AU" sz="2800" dirty="0"/>
              <a:t>easy to remember!</a:t>
            </a:r>
          </a:p>
        </p:txBody>
      </p:sp>
      <p:pic>
        <p:nvPicPr>
          <p:cNvPr id="18" name="Picture 2" descr="https://pixabay.com/get/e831b90d2ff71c22d2524518a33219c8b66ae3d110b4184593f3c07f/archimedes-148273_1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5607"/>
            <a:ext cx="3760206" cy="18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assets.wh.cdnds.net/images/1753/wheelbarrow-shutterstock__big_4x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88" y="3808791"/>
            <a:ext cx="3595892" cy="269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wikimedia.org/wikipedia/commons/e/e4/Tweezers.jpg">
            <a:extLst>
              <a:ext uri="{FF2B5EF4-FFF2-40B4-BE49-F238E27FC236}">
                <a16:creationId xmlns:a16="http://schemas.microsoft.com/office/drawing/2014/main" id="{9B8EE136-56E1-447B-911F-A6C13B1F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4713" y="3920691"/>
            <a:ext cx="3816424" cy="28623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483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68" y="606560"/>
            <a:ext cx="11066629" cy="6075593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Identifying Levers</a:t>
            </a:r>
          </a:p>
          <a:p>
            <a:r>
              <a:rPr lang="en-AU" dirty="0"/>
              <a:t>Draw the lever on your whiteboard and label the fulcrum, input force and output force.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What class of lever is this?  Explain your choice.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/>
            </a:r>
            <a:br>
              <a:rPr lang="en-AU" dirty="0">
                <a:solidFill>
                  <a:srgbClr val="FF0000"/>
                </a:solidFill>
              </a:rPr>
            </a:br>
            <a:r>
              <a:rPr lang="en-AU" dirty="0">
                <a:solidFill>
                  <a:srgbClr val="FF0000"/>
                </a:solidFill>
              </a:rPr>
              <a:t>The nutcracker is a class ______ lever because the _______is positioned in the middle, between the ______ and the _______.</a:t>
            </a:r>
          </a:p>
        </p:txBody>
      </p:sp>
      <p:pic>
        <p:nvPicPr>
          <p:cNvPr id="7" name="Picture 2" descr="http://plaza.ufl.edu/luzmaria/LEVERS/nutcrack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8803" r="6825" b="4591"/>
          <a:stretch/>
        </p:blipFill>
        <p:spPr bwMode="auto">
          <a:xfrm>
            <a:off x="3712106" y="1815275"/>
            <a:ext cx="2614174" cy="26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3E2C6B7-0DF2-4D47-8A8E-50529793C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275733"/>
              </p:ext>
            </p:extLst>
          </p:nvPr>
        </p:nvGraphicFramePr>
        <p:xfrm>
          <a:off x="8627769" y="2787614"/>
          <a:ext cx="3419763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574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079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b="1" u="none" dirty="0"/>
                        <a:t>FOIL!</a:t>
                      </a:r>
                      <a:r>
                        <a:rPr lang="en-AU" sz="1800" b="0" u="none" dirty="0"/>
                        <a:t/>
                      </a:r>
                      <a:br>
                        <a:rPr lang="en-AU" sz="1800" b="0" u="none" dirty="0"/>
                      </a:br>
                      <a:r>
                        <a:rPr lang="en-AU" sz="1800" dirty="0"/>
                        <a:t>Class 1: </a:t>
                      </a:r>
                      <a:r>
                        <a:rPr lang="en-AU" sz="1800" b="1" dirty="0"/>
                        <a:t>F</a:t>
                      </a:r>
                      <a:r>
                        <a:rPr lang="en-AU" sz="1800" dirty="0"/>
                        <a:t>ulcrum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2: </a:t>
                      </a:r>
                      <a:r>
                        <a:rPr lang="en-AU" sz="1800" b="1" dirty="0"/>
                        <a:t>O</a:t>
                      </a:r>
                      <a:r>
                        <a:rPr lang="en-AU" sz="1800" dirty="0"/>
                        <a:t>utput force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3: </a:t>
                      </a:r>
                      <a:r>
                        <a:rPr lang="en-AU" sz="1800" b="1" dirty="0"/>
                        <a:t>I</a:t>
                      </a:r>
                      <a:r>
                        <a:rPr lang="en-AU" sz="1800" dirty="0"/>
                        <a:t>nput force in the middle </a:t>
                      </a:r>
                      <a:br>
                        <a:rPr lang="en-AU" sz="1800" dirty="0"/>
                      </a:br>
                      <a:r>
                        <a:rPr lang="en-AU" sz="1800" dirty="0"/>
                        <a:t>              </a:t>
                      </a:r>
                      <a:r>
                        <a:rPr lang="en-AU" sz="1800" b="1" dirty="0"/>
                        <a:t>L</a:t>
                      </a:r>
                      <a:r>
                        <a:rPr lang="en-AU" sz="1800" dirty="0"/>
                        <a:t>evers are easy!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35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3" y="751836"/>
            <a:ext cx="11893077" cy="5831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Identifying Levers</a:t>
            </a:r>
          </a:p>
          <a:p>
            <a:r>
              <a:rPr lang="en-AU" dirty="0"/>
              <a:t>Draw the lever on your whiteboard and label the fulcrum, input force and output force.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What class of lever is this?  Explain your choice.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The scissors are a class ______ lever because the _______is positioned in the middle, between the ______ and the _______.</a:t>
            </a:r>
            <a:endParaRPr lang="en-AU" dirty="0"/>
          </a:p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pic>
        <p:nvPicPr>
          <p:cNvPr id="11" name="Picture 2" descr="https://pptcrafter.files.wordpress.com/2014/09/sciss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3" y="2195338"/>
            <a:ext cx="2839680" cy="150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C88C47-B501-4B71-80FA-4B382499A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550236"/>
              </p:ext>
            </p:extLst>
          </p:nvPr>
        </p:nvGraphicFramePr>
        <p:xfrm>
          <a:off x="8627769" y="2787614"/>
          <a:ext cx="3419763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574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079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b="1" u="none" dirty="0"/>
                        <a:t>FOIL!</a:t>
                      </a:r>
                      <a:r>
                        <a:rPr lang="en-AU" sz="1800" b="0" u="none" dirty="0"/>
                        <a:t/>
                      </a:r>
                      <a:br>
                        <a:rPr lang="en-AU" sz="1800" b="0" u="none" dirty="0"/>
                      </a:br>
                      <a:r>
                        <a:rPr lang="en-AU" sz="1800" dirty="0"/>
                        <a:t>Class 1: </a:t>
                      </a:r>
                      <a:r>
                        <a:rPr lang="en-AU" sz="1800" b="1" dirty="0"/>
                        <a:t>F</a:t>
                      </a:r>
                      <a:r>
                        <a:rPr lang="en-AU" sz="1800" dirty="0"/>
                        <a:t>ulcrum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2: </a:t>
                      </a:r>
                      <a:r>
                        <a:rPr lang="en-AU" sz="1800" b="1" dirty="0"/>
                        <a:t>O</a:t>
                      </a:r>
                      <a:r>
                        <a:rPr lang="en-AU" sz="1800" dirty="0"/>
                        <a:t>utput force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3: </a:t>
                      </a:r>
                      <a:r>
                        <a:rPr lang="en-AU" sz="1800" b="1" dirty="0"/>
                        <a:t>I</a:t>
                      </a:r>
                      <a:r>
                        <a:rPr lang="en-AU" sz="1800" dirty="0"/>
                        <a:t>nput force in the middle </a:t>
                      </a:r>
                      <a:br>
                        <a:rPr lang="en-AU" sz="1800" dirty="0"/>
                      </a:br>
                      <a:r>
                        <a:rPr lang="en-AU" sz="1800" dirty="0"/>
                        <a:t>              </a:t>
                      </a:r>
                      <a:r>
                        <a:rPr lang="en-AU" sz="1800" b="1" dirty="0"/>
                        <a:t>L</a:t>
                      </a:r>
                      <a:r>
                        <a:rPr lang="en-AU" sz="1800" dirty="0"/>
                        <a:t>evers are easy!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0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70" y="606560"/>
            <a:ext cx="11232883" cy="611819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Identifying Levers</a:t>
            </a:r>
          </a:p>
          <a:p>
            <a:r>
              <a:rPr lang="en-AU" dirty="0"/>
              <a:t>Draw the lever on your whiteboard and label the fulcrum, input force and output force.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What class of lever is this? Explain your choice.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The fishing rod is a class ______ lever because the _______is positioned in the middle, between the ______ and the _______.</a:t>
            </a:r>
          </a:p>
          <a:p>
            <a:endParaRPr lang="en-AU" dirty="0"/>
          </a:p>
        </p:txBody>
      </p:sp>
      <p:pic>
        <p:nvPicPr>
          <p:cNvPr id="14" name="Picture 4" descr="http://www.sportfishingmag.com/sites/sportfishingmag.com/files/how-to-pick-a-yellowfin-tuna-fishing-r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53" y="2032909"/>
            <a:ext cx="4435777" cy="231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87CA6D-BE96-4E78-A1E0-D1E4EB06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550236"/>
              </p:ext>
            </p:extLst>
          </p:nvPr>
        </p:nvGraphicFramePr>
        <p:xfrm>
          <a:off x="8627769" y="2787614"/>
          <a:ext cx="3419763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574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079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b="1" u="none" dirty="0"/>
                        <a:t>FOIL!</a:t>
                      </a:r>
                      <a:r>
                        <a:rPr lang="en-AU" sz="1800" b="0" u="none" dirty="0"/>
                        <a:t/>
                      </a:r>
                      <a:br>
                        <a:rPr lang="en-AU" sz="1800" b="0" u="none" dirty="0"/>
                      </a:br>
                      <a:r>
                        <a:rPr lang="en-AU" sz="1800" dirty="0"/>
                        <a:t>Class 1: </a:t>
                      </a:r>
                      <a:r>
                        <a:rPr lang="en-AU" sz="1800" b="1" dirty="0"/>
                        <a:t>F</a:t>
                      </a:r>
                      <a:r>
                        <a:rPr lang="en-AU" sz="1800" dirty="0"/>
                        <a:t>ulcrum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2: </a:t>
                      </a:r>
                      <a:r>
                        <a:rPr lang="en-AU" sz="1800" b="1" dirty="0"/>
                        <a:t>O</a:t>
                      </a:r>
                      <a:r>
                        <a:rPr lang="en-AU" sz="1800" dirty="0"/>
                        <a:t>utput force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3: </a:t>
                      </a:r>
                      <a:r>
                        <a:rPr lang="en-AU" sz="1800" b="1" dirty="0"/>
                        <a:t>I</a:t>
                      </a:r>
                      <a:r>
                        <a:rPr lang="en-AU" sz="1800" dirty="0"/>
                        <a:t>nput force in the middle </a:t>
                      </a:r>
                      <a:br>
                        <a:rPr lang="en-AU" sz="1800" dirty="0"/>
                      </a:br>
                      <a:r>
                        <a:rPr lang="en-AU" sz="1800" dirty="0"/>
                        <a:t>              </a:t>
                      </a:r>
                      <a:r>
                        <a:rPr lang="en-AU" sz="1800" b="1" dirty="0"/>
                        <a:t>L</a:t>
                      </a:r>
                      <a:r>
                        <a:rPr lang="en-AU" sz="1800" dirty="0"/>
                        <a:t>evers are easy!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5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720000"/>
            <a:ext cx="11327476" cy="1620000"/>
          </a:xfrm>
        </p:spPr>
        <p:txBody>
          <a:bodyPr>
            <a:noAutofit/>
          </a:bodyPr>
          <a:lstStyle/>
          <a:p>
            <a:r>
              <a:rPr lang="en-AU" dirty="0"/>
              <a:t>As you’ve already seen, levers are literally everywhere.</a:t>
            </a:r>
          </a:p>
          <a:p>
            <a:r>
              <a:rPr lang="en-AU" dirty="0"/>
              <a:t>Knowing how to use levers can make your life much easier!</a:t>
            </a:r>
          </a:p>
          <a:p>
            <a:r>
              <a:rPr lang="en-AU" dirty="0"/>
              <a:t>Levers are used in construction, engineering, sports, and many other fields.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733" t="33331" r="48297" b="33716"/>
          <a:stretch/>
        </p:blipFill>
        <p:spPr>
          <a:xfrm>
            <a:off x="6495009" y="2438228"/>
            <a:ext cx="4629165" cy="3181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82" y="2599113"/>
            <a:ext cx="2190415" cy="30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9537A-E908-4D77-AA32-D16BBF1F3E1A}"/>
              </a:ext>
            </a:extLst>
          </p:cNvPr>
          <p:cNvSpPr txBox="1"/>
          <p:nvPr/>
        </p:nvSpPr>
        <p:spPr>
          <a:xfrm>
            <a:off x="155171" y="720536"/>
            <a:ext cx="11198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1. Using your whiteboard and working with the person next to you, write down as many examples of levers as you can in 30 seconds.</a:t>
            </a:r>
          </a:p>
          <a:p>
            <a:endParaRPr lang="en-AU" sz="2800" dirty="0"/>
          </a:p>
          <a:p>
            <a:r>
              <a:rPr lang="en-AU" sz="2800" dirty="0"/>
              <a:t>2. A lever has the input force in the middle.  What class of lever is it?</a:t>
            </a:r>
          </a:p>
          <a:p>
            <a:endParaRPr lang="en-AU" sz="2800" dirty="0"/>
          </a:p>
          <a:p>
            <a:r>
              <a:rPr lang="en-AU" sz="2800" dirty="0"/>
              <a:t>3. What class of lever is this lever below? Explain your choice.</a:t>
            </a:r>
          </a:p>
        </p:txBody>
      </p:sp>
      <p:pic>
        <p:nvPicPr>
          <p:cNvPr id="12" name="Picture 2" descr="http://www.learneasy.info/MDME/MEMmods/MEM30005A/FBD/images/hammer_and_n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51" y="3651664"/>
            <a:ext cx="2325613" cy="27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5AB9AD-11D4-42CC-B5DE-FCFAF57DF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119514"/>
              </p:ext>
            </p:extLst>
          </p:nvPr>
        </p:nvGraphicFramePr>
        <p:xfrm>
          <a:off x="8627769" y="4074812"/>
          <a:ext cx="3419763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574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079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b="1" u="none" dirty="0"/>
                        <a:t>FOIL!</a:t>
                      </a:r>
                      <a:r>
                        <a:rPr lang="en-AU" sz="1800" b="0" u="none" dirty="0"/>
                        <a:t/>
                      </a:r>
                      <a:br>
                        <a:rPr lang="en-AU" sz="1800" b="0" u="none" dirty="0"/>
                      </a:br>
                      <a:r>
                        <a:rPr lang="en-AU" sz="1800" dirty="0"/>
                        <a:t>Class 1: </a:t>
                      </a:r>
                      <a:r>
                        <a:rPr lang="en-AU" sz="1800" b="1" dirty="0"/>
                        <a:t>F</a:t>
                      </a:r>
                      <a:r>
                        <a:rPr lang="en-AU" sz="1800" dirty="0"/>
                        <a:t>ulcrum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2: </a:t>
                      </a:r>
                      <a:r>
                        <a:rPr lang="en-AU" sz="1800" b="1" dirty="0"/>
                        <a:t>O</a:t>
                      </a:r>
                      <a:r>
                        <a:rPr lang="en-AU" sz="1800" dirty="0"/>
                        <a:t>utput force in the middle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AU" sz="1800" dirty="0"/>
                        <a:t>Class 3: </a:t>
                      </a:r>
                      <a:r>
                        <a:rPr lang="en-AU" sz="1800" b="1" dirty="0"/>
                        <a:t>I</a:t>
                      </a:r>
                      <a:r>
                        <a:rPr lang="en-AU" sz="1800" dirty="0"/>
                        <a:t>nput force in the middle </a:t>
                      </a:r>
                      <a:br>
                        <a:rPr lang="en-AU" sz="1800" dirty="0"/>
                      </a:br>
                      <a:r>
                        <a:rPr lang="en-AU" sz="1800" dirty="0"/>
                        <a:t>              </a:t>
                      </a:r>
                      <a:r>
                        <a:rPr lang="en-AU" sz="1800" b="1" dirty="0"/>
                        <a:t>L</a:t>
                      </a:r>
                      <a:r>
                        <a:rPr lang="en-AU" sz="1800" dirty="0"/>
                        <a:t>evers are easy!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210" y="832852"/>
            <a:ext cx="10515600" cy="6188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1</a:t>
            </a:r>
            <a:r>
              <a:rPr lang="en-AU"/>
              <a:t>. </a:t>
            </a:r>
            <a:r>
              <a:rPr lang="en-AU" smtClean="0"/>
              <a:t> </a:t>
            </a:r>
            <a:r>
              <a:rPr lang="en-AU" dirty="0"/>
              <a:t>Attempt Questions 1-3 on p. 133.</a:t>
            </a:r>
          </a:p>
          <a:p>
            <a:pPr lvl="1"/>
            <a:r>
              <a:rPr lang="en-AU" sz="2600" dirty="0"/>
              <a:t>Skip 2b and 3e for now.</a:t>
            </a:r>
            <a:endParaRPr lang="en-AU" sz="2800" dirty="0"/>
          </a:p>
          <a:p>
            <a:pPr lvl="1"/>
            <a:endParaRPr lang="en-AU" sz="2800" dirty="0"/>
          </a:p>
          <a:p>
            <a:pPr lvl="1"/>
            <a:endParaRPr lang="en-AU" sz="2800" dirty="0"/>
          </a:p>
          <a:p>
            <a:pPr lvl="1"/>
            <a:endParaRPr lang="en-AU" sz="2800" dirty="0"/>
          </a:p>
          <a:p>
            <a:pPr lvl="1"/>
            <a:endParaRPr lang="en-AU" sz="2800" dirty="0"/>
          </a:p>
          <a:p>
            <a:pPr lvl="1"/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878" b="3364"/>
          <a:stretch/>
        </p:blipFill>
        <p:spPr>
          <a:xfrm>
            <a:off x="502365" y="3190240"/>
            <a:ext cx="8836667" cy="3423920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3895468" y="3241040"/>
            <a:ext cx="259972" cy="23368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>
          <a:xfrm>
            <a:off x="3941188" y="5933440"/>
            <a:ext cx="259972" cy="23368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0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36" y="725225"/>
            <a:ext cx="9286704" cy="6138000"/>
          </a:xfrm>
        </p:spPr>
        <p:txBody>
          <a:bodyPr>
            <a:normAutofit/>
          </a:bodyPr>
          <a:lstStyle/>
          <a:p>
            <a:r>
              <a:rPr lang="en-AU" dirty="0"/>
              <a:t>You apply an input force to a lever to create an output force. </a:t>
            </a:r>
          </a:p>
          <a:p>
            <a:r>
              <a:rPr lang="en-AU" dirty="0"/>
              <a:t>For each of the following levers, label the input and output forces.</a:t>
            </a:r>
          </a:p>
        </p:txBody>
      </p:sp>
      <p:pic>
        <p:nvPicPr>
          <p:cNvPr id="8" name="Picture 2" descr="http://assets.wh.cdnds.net/images/1753/wheelbarrow-shutterstock__big_4x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962274"/>
            <a:ext cx="3595892" cy="269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sbs.com.au/comedy/sites/sbs.com.au.comedy/files/styles/full/public/stapler_0.jpg?itok=ymUXXlZ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579" y="2189395"/>
            <a:ext cx="3334101" cy="18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519" y="4445094"/>
            <a:ext cx="3761558" cy="1883827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82629"/>
              </p:ext>
            </p:extLst>
          </p:nvPr>
        </p:nvGraphicFramePr>
        <p:xfrm>
          <a:off x="9514800" y="4420934"/>
          <a:ext cx="2605964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output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that a lever creates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input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  <a:endParaRPr lang="en-AU" b="1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used to operate a lever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68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92BBE8-C137-474F-972A-B52681EB2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77041"/>
                <a:ext cx="10969220" cy="5981509"/>
              </a:xfrm>
            </p:spPr>
            <p:txBody>
              <a:bodyPr>
                <a:normAutofit/>
              </a:bodyPr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AU" sz="2800" b="1" dirty="0"/>
                  <a:t>Mechanical Advantage</a:t>
                </a:r>
                <a:r>
                  <a:rPr lang="en-AU" sz="2800" dirty="0"/>
                  <a:t> 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AU" sz="2800" dirty="0"/>
                  <a:t>Mechanical advantage is a measure of how much the lever helps you.</a:t>
                </a:r>
                <a:br>
                  <a:rPr lang="en-AU" sz="2800" dirty="0"/>
                </a:br>
                <a:endParaRPr lang="en-AU" sz="2800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2800">
                          <a:latin typeface="Cambria Math" panose="02040503050406030204" pitchFamily="18" charset="0"/>
                        </a:rPr>
                        <m:t>mechanical</m:t>
                      </m:r>
                      <m:r>
                        <m:rPr>
                          <m:nor/>
                        </m:rPr>
                        <a:rPr lang="en-AU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800">
                          <a:latin typeface="Cambria Math" panose="02040503050406030204" pitchFamily="18" charset="0"/>
                        </a:rPr>
                        <m:t>advantage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output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÷</m:t>
                      </m:r>
                      <m:r>
                        <m:rPr>
                          <m:nor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input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input</m:t>
                          </m:r>
                        </m:den>
                      </m:f>
                    </m:oMath>
                  </m:oMathPara>
                </a14:m>
                <a:endParaRPr lang="en-AU" sz="2800" dirty="0"/>
              </a:p>
              <a:p>
                <a:pPr marL="228600" lvl="1">
                  <a:spcBef>
                    <a:spcPts val="1000"/>
                  </a:spcBef>
                </a:pPr>
                <a:endParaRPr lang="en-AU" sz="2800" dirty="0"/>
              </a:p>
              <a:p>
                <a:r>
                  <a:rPr lang="en-AU" dirty="0"/>
                  <a:t>Calculate the mechanical advantage of the stapler.  Show your working.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92BBE8-C137-474F-972A-B52681EB2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77041"/>
                <a:ext cx="10969220" cy="5981509"/>
              </a:xfrm>
              <a:blipFill>
                <a:blip r:embed="rId2"/>
                <a:stretch>
                  <a:fillRect l="-1112" t="-16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" descr="http://www.sbs.com.au/comedy/sites/sbs.com.au.comedy/files/styles/full/public/stapler_0.jpg?itok=ymUXXlZ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21" y="4638898"/>
            <a:ext cx="3334101" cy="18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8"/>
          <p:cNvSpPr/>
          <p:nvPr/>
        </p:nvSpPr>
        <p:spPr>
          <a:xfrm rot="5400000">
            <a:off x="5397585" y="4934639"/>
            <a:ext cx="557367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87" y="3828549"/>
            <a:ext cx="1808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Output force</a:t>
            </a:r>
            <a:br>
              <a:rPr lang="en-AU" sz="2400" dirty="0"/>
            </a:br>
            <a:r>
              <a:rPr lang="en-AU" sz="2400" dirty="0"/>
              <a:t>(50 N)</a:t>
            </a:r>
          </a:p>
        </p:txBody>
      </p:sp>
      <p:sp>
        <p:nvSpPr>
          <p:cNvPr id="33" name="Arrow: Right 10"/>
          <p:cNvSpPr/>
          <p:nvPr/>
        </p:nvSpPr>
        <p:spPr>
          <a:xfrm rot="5400000">
            <a:off x="6145901" y="5141204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TextBox 33"/>
          <p:cNvSpPr txBox="1"/>
          <p:nvPr/>
        </p:nvSpPr>
        <p:spPr>
          <a:xfrm>
            <a:off x="3753115" y="4263845"/>
            <a:ext cx="222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input force (5 N)</a:t>
            </a:r>
          </a:p>
        </p:txBody>
      </p:sp>
    </p:spTree>
    <p:extLst>
      <p:ext uri="{BB962C8B-B14F-4D97-AF65-F5344CB8AC3E}">
        <p14:creationId xmlns:p14="http://schemas.microsoft.com/office/powerpoint/2010/main" val="3753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Simple Machines: </a:t>
            </a:r>
            <a:br>
              <a:rPr lang="en-AU" dirty="0"/>
            </a:br>
            <a:r>
              <a:rPr lang="en-AU" dirty="0"/>
              <a:t>Types of Levers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295" t="45045" r="58427" b="27283"/>
          <a:stretch/>
        </p:blipFill>
        <p:spPr>
          <a:xfrm>
            <a:off x="7628296" y="3123652"/>
            <a:ext cx="4652382" cy="32660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988968"/>
              </p:ext>
            </p:extLst>
          </p:nvPr>
        </p:nvGraphicFramePr>
        <p:xfrm>
          <a:off x="9514481" y="132169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many classes of lever are there?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>
            <a:normAutofit/>
          </a:bodyPr>
          <a:lstStyle/>
          <a:p>
            <a:r>
              <a:rPr lang="en-AU" dirty="0"/>
              <a:t>Describe and identify the three different classes (types) of lever.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770274" y="3123652"/>
            <a:ext cx="6932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Levers are just one type of simple machine</a:t>
            </a:r>
            <a:br>
              <a:rPr lang="en-AU" sz="2800" dirty="0"/>
            </a:br>
            <a:r>
              <a:rPr lang="en-AU" sz="2800" dirty="0"/>
              <a:t>that has been around for thousands of years.</a:t>
            </a:r>
            <a:br>
              <a:rPr lang="en-AU" sz="2800" dirty="0"/>
            </a:b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Think, Pair, Share: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Where else can are levers used to make everyday tasks easier?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://tammybruce.com/wp-content/uploads/2016/12/seesa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785" y="4162459"/>
            <a:ext cx="45339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87627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Label</a:t>
                      </a:r>
                      <a:r>
                        <a:rPr lang="en-AU" baseline="0" dirty="0"/>
                        <a:t> the fulcrum, input force, and output force on the seesaw.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62" y="720000"/>
            <a:ext cx="9270573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Classes of Levers</a:t>
            </a:r>
          </a:p>
          <a:p>
            <a:pPr marL="285750" indent="-285750"/>
            <a:r>
              <a:rPr lang="en-AU" dirty="0"/>
              <a:t>Before you can work out a lever’s class (type) you need to find the fulcrum, the input force, and the output force. </a:t>
            </a:r>
          </a:p>
          <a:p>
            <a:pPr marL="285750" indent="-285750"/>
            <a:r>
              <a:rPr lang="en-AU" dirty="0"/>
              <a:t>The class of the lever depends on which one is in the middle.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9D0050-07E8-4D4A-AAAF-5B746CCA3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9448"/>
              </p:ext>
            </p:extLst>
          </p:nvPr>
        </p:nvGraphicFramePr>
        <p:xfrm>
          <a:off x="9514800" y="1452389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</a:t>
                      </a:r>
                      <a:r>
                        <a:rPr lang="en-AU" baseline="0" dirty="0"/>
                        <a:t> the class of lever depend on?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Arrow: Right 4"/>
          <p:cNvSpPr/>
          <p:nvPr/>
        </p:nvSpPr>
        <p:spPr>
          <a:xfrm rot="5400000">
            <a:off x="3755600" y="4667850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Arrow: Right 7"/>
          <p:cNvSpPr/>
          <p:nvPr/>
        </p:nvSpPr>
        <p:spPr>
          <a:xfrm rot="16200000">
            <a:off x="5592694" y="4415579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6383678" y="4236064"/>
            <a:ext cx="1144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output force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04365" y="3651797"/>
            <a:ext cx="227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fulcrum (turning point)</a:t>
            </a:r>
          </a:p>
        </p:txBody>
      </p:sp>
      <p:sp>
        <p:nvSpPr>
          <p:cNvPr id="12" name="Arrow: Right 4"/>
          <p:cNvSpPr/>
          <p:nvPr/>
        </p:nvSpPr>
        <p:spPr>
          <a:xfrm rot="5400000">
            <a:off x="1851741" y="5915392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1034829" y="5735878"/>
            <a:ext cx="907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input force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39D0050-07E8-4D4A-AAAF-5B746CCA3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938584"/>
              </p:ext>
            </p:extLst>
          </p:nvPr>
        </p:nvGraphicFramePr>
        <p:xfrm>
          <a:off x="9514800" y="256205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 the seesaw example, what is in the middle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0" grpId="0"/>
      <p:bldP spid="12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473606"/>
              </p:ext>
            </p:extLst>
          </p:nvPr>
        </p:nvGraphicFramePr>
        <p:xfrm>
          <a:off x="9514800" y="5230040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fulcrum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  <a:endParaRPr lang="en-AU" b="1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the turning</a:t>
                      </a:r>
                      <a:r>
                        <a:rPr lang="en-AU" baseline="0" dirty="0"/>
                        <a:t> point of a lever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82918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Where is the fulcrum positioned in class 1 levers?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73436"/>
              </p:ext>
            </p:extLst>
          </p:nvPr>
        </p:nvGraphicFramePr>
        <p:xfrm>
          <a:off x="9514800" y="1403839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are class 1 levers also</a:t>
                      </a:r>
                      <a:r>
                        <a:rPr lang="en-SG" baseline="0" dirty="0"/>
                        <a:t> called?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9359243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Class 1 Levers</a:t>
            </a:r>
          </a:p>
          <a:p>
            <a:r>
              <a:rPr lang="en-AU" dirty="0"/>
              <a:t>Also known as first-class or type 1 levers, class 1 levers have the </a:t>
            </a:r>
            <a:r>
              <a:rPr lang="en-AU" u="sng" dirty="0"/>
              <a:t>fulcrum</a:t>
            </a:r>
            <a:r>
              <a:rPr lang="en-AU" dirty="0"/>
              <a:t> in the middle.</a:t>
            </a:r>
          </a:p>
        </p:txBody>
      </p:sp>
      <p:pic>
        <p:nvPicPr>
          <p:cNvPr id="12" name="Picture 2" descr="https://pixabay.com/get/e831b90d2ff71c22d2524518a33219c8b66ae3d110b4184593f3c07f/archimedes-148273_1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94" y="3191235"/>
            <a:ext cx="3760206" cy="18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3"/>
          <p:cNvSpPr/>
          <p:nvPr/>
        </p:nvSpPr>
        <p:spPr>
          <a:xfrm rot="16200000">
            <a:off x="4474005" y="4974494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3823032" y="5765477"/>
            <a:ext cx="227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fulcrum</a:t>
            </a:r>
            <a:br>
              <a:rPr lang="en-AU" sz="2400" dirty="0"/>
            </a:br>
            <a:r>
              <a:rPr lang="en-AU" sz="2400" dirty="0"/>
              <a:t>(turning point)</a:t>
            </a:r>
          </a:p>
        </p:txBody>
      </p:sp>
      <p:sp>
        <p:nvSpPr>
          <p:cNvPr id="17" name="Arrow: Right 15"/>
          <p:cNvSpPr/>
          <p:nvPr/>
        </p:nvSpPr>
        <p:spPr>
          <a:xfrm rot="16200000">
            <a:off x="4756359" y="3825551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4480803" y="2549617"/>
            <a:ext cx="152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output force</a:t>
            </a:r>
          </a:p>
        </p:txBody>
      </p:sp>
      <p:sp>
        <p:nvSpPr>
          <p:cNvPr id="19" name="Arrow: Right 17"/>
          <p:cNvSpPr/>
          <p:nvPr/>
        </p:nvSpPr>
        <p:spPr>
          <a:xfrm rot="5400000">
            <a:off x="2942273" y="3270053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2919337" y="2279105"/>
            <a:ext cx="1016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input force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232362"/>
              </p:ext>
            </p:extLst>
          </p:nvPr>
        </p:nvGraphicFramePr>
        <p:xfrm>
          <a:off x="9523110" y="2465098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 Pair,</a:t>
                      </a:r>
                      <a:r>
                        <a:rPr lang="en-SG" baseline="0" dirty="0"/>
                        <a:t> Share:</a:t>
                      </a:r>
                    </a:p>
                    <a:p>
                      <a:r>
                        <a:rPr lang="en-SG" baseline="0" dirty="0"/>
                        <a:t>Where else have you seen a class 1 lever?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90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assets.wh.cdnds.net/images/1753/wheelbarrow-shutterstock__big_4x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52" y="4140175"/>
            <a:ext cx="3595892" cy="269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427364"/>
              </p:ext>
            </p:extLst>
          </p:nvPr>
        </p:nvGraphicFramePr>
        <p:xfrm>
          <a:off x="9514800" y="5230040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output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that a lever creates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610863"/>
              </p:ext>
            </p:extLst>
          </p:nvPr>
        </p:nvGraphicFramePr>
        <p:xfrm>
          <a:off x="9503718" y="122663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another name for</a:t>
                      </a:r>
                      <a:r>
                        <a:rPr lang="en-SG" baseline="0" dirty="0"/>
                        <a:t> a class 2 lever?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438630"/>
              </p:ext>
            </p:extLst>
          </p:nvPr>
        </p:nvGraphicFramePr>
        <p:xfrm>
          <a:off x="9479854" y="8185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in the middle of a class</a:t>
                      </a:r>
                      <a:r>
                        <a:rPr lang="en-SG" baseline="0" dirty="0"/>
                        <a:t> 2 lever?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Class 2 Levers</a:t>
            </a:r>
          </a:p>
          <a:p>
            <a:r>
              <a:rPr lang="en-AU" dirty="0"/>
              <a:t>Also known as second-class or type 2 levers, class 2 levers have the </a:t>
            </a:r>
            <a:r>
              <a:rPr lang="en-AU" u="sng" dirty="0"/>
              <a:t>output force</a:t>
            </a:r>
            <a:r>
              <a:rPr lang="en-AU" dirty="0"/>
              <a:t> in the middle.</a:t>
            </a:r>
          </a:p>
        </p:txBody>
      </p:sp>
      <p:sp>
        <p:nvSpPr>
          <p:cNvPr id="16" name="Arrow: Right 6"/>
          <p:cNvSpPr/>
          <p:nvPr/>
        </p:nvSpPr>
        <p:spPr>
          <a:xfrm>
            <a:off x="2976555" y="5688905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930811" y="5579141"/>
            <a:ext cx="204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fulcrum</a:t>
            </a:r>
            <a:br>
              <a:rPr lang="en-AU" sz="2400" dirty="0"/>
            </a:br>
            <a:r>
              <a:rPr lang="en-AU" sz="2400" dirty="0"/>
              <a:t>(turning point)</a:t>
            </a:r>
          </a:p>
        </p:txBody>
      </p:sp>
      <p:sp>
        <p:nvSpPr>
          <p:cNvPr id="18" name="Arrow: Right 8"/>
          <p:cNvSpPr/>
          <p:nvPr/>
        </p:nvSpPr>
        <p:spPr>
          <a:xfrm rot="16200000">
            <a:off x="4526667" y="4340595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4374145" y="3330083"/>
            <a:ext cx="1275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output force</a:t>
            </a:r>
          </a:p>
        </p:txBody>
      </p:sp>
      <p:sp>
        <p:nvSpPr>
          <p:cNvPr id="20" name="Arrow: Right 10"/>
          <p:cNvSpPr/>
          <p:nvPr/>
        </p:nvSpPr>
        <p:spPr>
          <a:xfrm rot="16200000">
            <a:off x="6418899" y="3998397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6395963" y="2987885"/>
            <a:ext cx="1016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input force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458146"/>
              </p:ext>
            </p:extLst>
          </p:nvPr>
        </p:nvGraphicFramePr>
        <p:xfrm>
          <a:off x="9523110" y="2393053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 Pair,</a:t>
                      </a:r>
                      <a:r>
                        <a:rPr lang="en-SG" baseline="0" dirty="0"/>
                        <a:t> Share:</a:t>
                      </a:r>
                    </a:p>
                    <a:p>
                      <a:r>
                        <a:rPr lang="en-SG" baseline="0" dirty="0"/>
                        <a:t>What is another lever that has the output force in the middle?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13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361986"/>
              </p:ext>
            </p:extLst>
          </p:nvPr>
        </p:nvGraphicFramePr>
        <p:xfrm>
          <a:off x="9514800" y="5230040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input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  <a:endParaRPr lang="en-AU" b="1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used to operate a lever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24803"/>
              </p:ext>
            </p:extLst>
          </p:nvPr>
        </p:nvGraphicFramePr>
        <p:xfrm>
          <a:off x="9514800" y="68400"/>
          <a:ext cx="2605964" cy="210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in the middle of class 3</a:t>
                      </a:r>
                      <a:r>
                        <a:rPr lang="en-AU" baseline="0" dirty="0"/>
                        <a:t> levers?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/>
                        <a:t>fulcrum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/>
                        <a:t>input force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/>
                        <a:t>output force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/>
                        <a:t>none of the above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398134"/>
              </p:ext>
            </p:extLst>
          </p:nvPr>
        </p:nvGraphicFramePr>
        <p:xfrm>
          <a:off x="9514800" y="225728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are class 3 levers also known as?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Class 3 Levers</a:t>
            </a:r>
          </a:p>
          <a:p>
            <a:r>
              <a:rPr lang="en-AU" dirty="0"/>
              <a:t>Also known as third-class or type 3 levers, class 3 levers have the </a:t>
            </a:r>
            <a:r>
              <a:rPr lang="en-AU" u="sng" dirty="0"/>
              <a:t>input force</a:t>
            </a:r>
            <a:r>
              <a:rPr lang="en-AU" dirty="0"/>
              <a:t> in the middle.</a:t>
            </a:r>
          </a:p>
        </p:txBody>
      </p:sp>
      <p:pic>
        <p:nvPicPr>
          <p:cNvPr id="10" name="Picture 2" descr="http://www.sbs.com.au/comedy/sites/sbs.com.au.comedy/files/styles/full/public/stapler_0.jpg?itok=ymUXXlZ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374" y="2963389"/>
            <a:ext cx="3334101" cy="18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5"/>
          <p:cNvSpPr/>
          <p:nvPr/>
        </p:nvSpPr>
        <p:spPr>
          <a:xfrm rot="16200000">
            <a:off x="3157305" y="4160129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2631144" y="5071338"/>
            <a:ext cx="2022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fulcrum</a:t>
            </a:r>
            <a:br>
              <a:rPr lang="en-AU" sz="2400" dirty="0"/>
            </a:br>
            <a:r>
              <a:rPr lang="en-AU" sz="2400" dirty="0"/>
              <a:t>(turning point)</a:t>
            </a:r>
          </a:p>
        </p:txBody>
      </p:sp>
      <p:sp>
        <p:nvSpPr>
          <p:cNvPr id="18" name="Arrow: Right 7"/>
          <p:cNvSpPr/>
          <p:nvPr/>
        </p:nvSpPr>
        <p:spPr>
          <a:xfrm rot="5400000">
            <a:off x="5522138" y="2763285"/>
            <a:ext cx="970498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5385592" y="1752774"/>
            <a:ext cx="1243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output force</a:t>
            </a:r>
          </a:p>
        </p:txBody>
      </p:sp>
      <p:sp>
        <p:nvSpPr>
          <p:cNvPr id="20" name="Arrow: Right 9"/>
          <p:cNvSpPr/>
          <p:nvPr/>
        </p:nvSpPr>
        <p:spPr>
          <a:xfrm rot="5400000">
            <a:off x="4576649" y="2902871"/>
            <a:ext cx="691326" cy="6114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4385239" y="2031946"/>
            <a:ext cx="1016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input force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5404"/>
              </p:ext>
            </p:extLst>
          </p:nvPr>
        </p:nvGraphicFramePr>
        <p:xfrm>
          <a:off x="9523110" y="3335164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 Pair,</a:t>
                      </a:r>
                      <a:r>
                        <a:rPr lang="en-SG" baseline="0" dirty="0"/>
                        <a:t> Share:</a:t>
                      </a:r>
                    </a:p>
                    <a:p>
                      <a:r>
                        <a:rPr lang="en-SG" baseline="0" dirty="0"/>
                        <a:t>Name another class 3 lever.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7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1112</Words>
  <Application>Microsoft Office PowerPoint</Application>
  <PresentationFormat>Widescreen</PresentationFormat>
  <Paragraphs>185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Simple Machines:  Types of Levers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GULBERTI Ashe [Harrisdale Senior High School]</cp:lastModifiedBy>
  <cp:revision>90</cp:revision>
  <dcterms:created xsi:type="dcterms:W3CDTF">2018-02-20T13:07:19Z</dcterms:created>
  <dcterms:modified xsi:type="dcterms:W3CDTF">2020-09-11T03:01:58Z</dcterms:modified>
</cp:coreProperties>
</file>